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65" r:id="rId9"/>
    <p:sldId id="264" r:id="rId10"/>
    <p:sldId id="284" r:id="rId11"/>
    <p:sldId id="268" r:id="rId12"/>
    <p:sldId id="285" r:id="rId13"/>
    <p:sldId id="269" r:id="rId14"/>
    <p:sldId id="270" r:id="rId15"/>
    <p:sldId id="280" r:id="rId16"/>
    <p:sldId id="281" r:id="rId17"/>
    <p:sldId id="261" r:id="rId18"/>
    <p:sldId id="271" r:id="rId19"/>
    <p:sldId id="266" r:id="rId20"/>
    <p:sldId id="267" r:id="rId21"/>
    <p:sldId id="272" r:id="rId22"/>
    <p:sldId id="287" r:id="rId23"/>
    <p:sldId id="289" r:id="rId24"/>
    <p:sldId id="291" r:id="rId25"/>
    <p:sldId id="292" r:id="rId26"/>
    <p:sldId id="273" r:id="rId27"/>
    <p:sldId id="274" r:id="rId28"/>
    <p:sldId id="275" r:id="rId29"/>
    <p:sldId id="276" r:id="rId30"/>
    <p:sldId id="278" r:id="rId31"/>
    <p:sldId id="279" r:id="rId32"/>
    <p:sldId id="282" r:id="rId33"/>
    <p:sldId id="283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9" d="100"/>
          <a:sy n="169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cs.wpi.edu/~cs585/s17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cs.wpi.edu/~cs585/s17/reading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CS585/DS503 </a:t>
            </a:r>
            <a:br>
              <a:rPr lang="en-US" sz="4000" dirty="0" smtClean="0"/>
            </a:br>
            <a:r>
              <a:rPr lang="en-US" sz="4000" dirty="0" smtClean="0"/>
              <a:t>Big</a:t>
            </a:r>
            <a:r>
              <a:rPr lang="en-US" sz="4400" dirty="0" smtClean="0"/>
              <a:t> </a:t>
            </a:r>
            <a:r>
              <a:rPr lang="en-US" sz="4400" dirty="0" smtClean="0"/>
              <a:t>Data Management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Introduction &amp; Logistics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r>
              <a:rPr lang="en-US" sz="3000" dirty="0" smtClean="0"/>
              <a:t>WPI</a:t>
            </a:r>
            <a:r>
              <a:rPr lang="en-US" sz="3000" dirty="0"/>
              <a:t>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48" y="1445716"/>
            <a:ext cx="8662993" cy="49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7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0" y="244158"/>
            <a:ext cx="8486133" cy="1339850"/>
          </a:xfrm>
        </p:spPr>
        <p:txBody>
          <a:bodyPr/>
          <a:lstStyle/>
          <a:p>
            <a:r>
              <a:rPr lang="en-US" dirty="0" smtClean="0"/>
              <a:t>Theme of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75" y="3841925"/>
            <a:ext cx="4812496" cy="594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smtClean="0">
                <a:solidFill>
                  <a:srgbClr val="0000FF"/>
                </a:solidFill>
              </a:rPr>
              <a:t>Large-Scale Data Management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823825"/>
            <a:ext cx="3360169" cy="185735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92989" y="4275952"/>
            <a:ext cx="3304452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800000"/>
                </a:solidFill>
              </a:rPr>
              <a:t>Big Data Analytics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39681" y="4753334"/>
            <a:ext cx="4550114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008000"/>
                </a:solidFill>
              </a:rPr>
              <a:t>Data Science and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489" y="5484861"/>
            <a:ext cx="7854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How to manage very large amounts of data and extract value and knowledge from them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7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Learn</a:t>
            </a:r>
            <a:br>
              <a:rPr lang="en-US" dirty="0" smtClean="0"/>
            </a:br>
            <a:r>
              <a:rPr lang="en-US" sz="3600" b="1" i="1" dirty="0" smtClean="0">
                <a:solidFill>
                  <a:srgbClr val="0000FF"/>
                </a:solidFill>
              </a:rPr>
              <a:t>MapReduce/Hadoop</a:t>
            </a:r>
            <a:endParaRPr lang="en-US" sz="36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860587"/>
            <a:ext cx="7966438" cy="43475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Learn the platform (how it is designed and works)</a:t>
            </a:r>
          </a:p>
          <a:p>
            <a:pPr lvl="1"/>
            <a:r>
              <a:rPr lang="en-US" dirty="0" smtClean="0"/>
              <a:t>How big data are managed in a scalable, efficient way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writing Hadoop jobs in different languages </a:t>
            </a:r>
          </a:p>
          <a:p>
            <a:pPr lvl="1"/>
            <a:r>
              <a:rPr lang="en-US" dirty="0" smtClean="0"/>
              <a:t>Programming Languages: Java, C, Python </a:t>
            </a:r>
          </a:p>
          <a:p>
            <a:pPr lvl="1"/>
            <a:r>
              <a:rPr lang="en-US" dirty="0" smtClean="0"/>
              <a:t>High-Level Languages: Apache Pig, Hive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advanced analytics tools on top of Hadoop</a:t>
            </a:r>
          </a:p>
          <a:p>
            <a:pPr lvl="1"/>
            <a:r>
              <a:rPr lang="en-US" dirty="0" err="1" smtClean="0"/>
              <a:t>RHadoop</a:t>
            </a:r>
            <a:r>
              <a:rPr lang="en-US" dirty="0" smtClean="0"/>
              <a:t>: Statistical tools for managing big data</a:t>
            </a:r>
          </a:p>
          <a:p>
            <a:pPr lvl="1"/>
            <a:r>
              <a:rPr lang="en-US" dirty="0" smtClean="0"/>
              <a:t>Mahout: Data mining and machine learning tools over big data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Learn state-of-art technology from recent research papers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Optimizations, indexing techniques, and other extensions to Hadoop 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1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Learn</a:t>
            </a:r>
            <a:br>
              <a:rPr lang="en-US" dirty="0" smtClean="0"/>
            </a:br>
            <a:r>
              <a:rPr lang="en-US" sz="3600" b="1" i="1" dirty="0" smtClean="0">
                <a:solidFill>
                  <a:srgbClr val="0000FF"/>
                </a:solidFill>
              </a:rPr>
              <a:t>Distributed DBMSs</a:t>
            </a:r>
            <a:endParaRPr lang="en-US" sz="36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918589"/>
            <a:ext cx="7966438" cy="166636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Differences from traditional DBMSs</a:t>
            </a:r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Data and Query Models</a:t>
            </a:r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Several operators and transaction management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814763"/>
            <a:ext cx="32543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3621088"/>
            <a:ext cx="46228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66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Learn</a:t>
            </a:r>
            <a:br>
              <a:rPr lang="en-US" dirty="0" smtClean="0"/>
            </a:br>
            <a:r>
              <a:rPr lang="en-US" sz="3600" b="1" i="1" dirty="0" err="1" smtClean="0">
                <a:solidFill>
                  <a:srgbClr val="0000FF"/>
                </a:solidFill>
              </a:rPr>
              <a:t>NoSQL</a:t>
            </a:r>
            <a:r>
              <a:rPr lang="en-US" sz="3600" b="1" i="1" dirty="0" smtClean="0">
                <a:solidFill>
                  <a:srgbClr val="0000FF"/>
                </a:solidFill>
              </a:rPr>
              <a:t> DBs </a:t>
            </a:r>
            <a:endParaRPr lang="en-US" sz="36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954608"/>
            <a:ext cx="7966438" cy="91874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 smtClean="0">
                <a:solidFill>
                  <a:srgbClr val="800000"/>
                </a:solidFill>
              </a:rPr>
              <a:t>MongoDB</a:t>
            </a:r>
            <a:r>
              <a:rPr lang="en-US" b="1" dirty="0" smtClean="0">
                <a:solidFill>
                  <a:srgbClr val="800000"/>
                </a:solidFill>
              </a:rPr>
              <a:t> and Document DBs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Lucene</a:t>
            </a:r>
            <a:r>
              <a:rPr lang="en-US" b="1" dirty="0" smtClean="0">
                <a:solidFill>
                  <a:srgbClr val="800000"/>
                </a:solidFill>
              </a:rPr>
              <a:t>  Index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78" y="3429000"/>
            <a:ext cx="3060774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05" y="2484441"/>
            <a:ext cx="2747028" cy="10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1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Learn</a:t>
            </a:r>
            <a:br>
              <a:rPr lang="en-US" dirty="0" smtClean="0"/>
            </a:br>
            <a:r>
              <a:rPr lang="en-US" sz="3600" b="1" i="1" dirty="0" smtClean="0">
                <a:solidFill>
                  <a:srgbClr val="0000FF"/>
                </a:solidFill>
              </a:rPr>
              <a:t>Spark</a:t>
            </a:r>
            <a:endParaRPr lang="en-US" sz="36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954608"/>
            <a:ext cx="7966438" cy="91874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In-Memory Data Processing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42" y="1699114"/>
            <a:ext cx="2621753" cy="1398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3422861"/>
            <a:ext cx="4842228" cy="22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3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You Will Learn</a:t>
            </a:r>
            <a:br>
              <a:rPr lang="en-US" dirty="0" smtClean="0"/>
            </a:br>
            <a:r>
              <a:rPr lang="en-US" sz="3600" b="1" i="1" dirty="0" smtClean="0">
                <a:solidFill>
                  <a:srgbClr val="0000FF"/>
                </a:solidFill>
              </a:rPr>
              <a:t>State-of-art in Research</a:t>
            </a:r>
            <a:endParaRPr lang="en-US" sz="3600" b="1" i="1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954608"/>
            <a:ext cx="7966438" cy="91874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Covering many research papers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Presentations/discussion/quizzes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34" y="3273182"/>
            <a:ext cx="7208075" cy="23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9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814" y="2146693"/>
            <a:ext cx="3834619" cy="211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9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95" y="2077283"/>
            <a:ext cx="7814868" cy="3727094"/>
          </a:xfrm>
        </p:spPr>
        <p:txBody>
          <a:bodyPr/>
          <a:lstStyle/>
          <a:p>
            <a:pPr marL="111125">
              <a:lnSpc>
                <a:spcPct val="120000"/>
              </a:lnSpc>
              <a:defRPr/>
            </a:pPr>
            <a:r>
              <a:rPr lang="en-US" dirty="0">
                <a:solidFill>
                  <a:srgbClr val="800000"/>
                </a:solidFill>
              </a:rPr>
              <a:t>Web </a:t>
            </a:r>
            <a:r>
              <a:rPr lang="en-US" dirty="0" smtClean="0">
                <a:solidFill>
                  <a:srgbClr val="800000"/>
                </a:solidFill>
              </a:rPr>
              <a:t>Page: </a:t>
            </a:r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://web.cs.wpi.edu/~</a:t>
            </a:r>
            <a:r>
              <a:rPr lang="en-US" u="sng" dirty="0" smtClean="0">
                <a:hlinkClick r:id="rId2"/>
              </a:rPr>
              <a:t>cs585/</a:t>
            </a:r>
            <a:r>
              <a:rPr lang="en-US" u="sng" dirty="0" smtClean="0">
                <a:hlinkClick r:id="rId2"/>
              </a:rPr>
              <a:t>s17/</a:t>
            </a:r>
            <a:endParaRPr lang="en-US" u="sng" dirty="0" smtClean="0"/>
          </a:p>
          <a:p>
            <a:pPr>
              <a:defRPr/>
            </a:pPr>
            <a:r>
              <a:rPr lang="en-US" sz="2200" dirty="0" smtClean="0">
                <a:solidFill>
                  <a:srgbClr val="800000"/>
                </a:solidFill>
              </a:rPr>
              <a:t>Electronic WPI system: </a:t>
            </a:r>
            <a:r>
              <a:rPr lang="en-US" sz="2200" dirty="0" err="1" smtClean="0"/>
              <a:t>blackboard.wpi.edu</a:t>
            </a:r>
            <a:endParaRPr lang="en-US" sz="2200" dirty="0" smtClean="0"/>
          </a:p>
          <a:p>
            <a:pPr>
              <a:defRPr/>
            </a:pPr>
            <a:r>
              <a:rPr lang="en-US" sz="2200" dirty="0" smtClean="0">
                <a:solidFill>
                  <a:srgbClr val="800000"/>
                </a:solidFill>
              </a:rPr>
              <a:t>Lectures</a:t>
            </a:r>
            <a:endParaRPr lang="en-US" sz="2200" dirty="0">
              <a:solidFill>
                <a:srgbClr val="800000"/>
              </a:solidFill>
            </a:endParaRPr>
          </a:p>
          <a:p>
            <a:pPr lvl="1">
              <a:defRPr/>
            </a:pPr>
            <a:r>
              <a:rPr lang="en-US" dirty="0" smtClean="0"/>
              <a:t>Thursdays: </a:t>
            </a:r>
            <a:r>
              <a:rPr lang="en-US" dirty="0" smtClean="0"/>
              <a:t>(6:00 </a:t>
            </a:r>
            <a:r>
              <a:rPr lang="en-US" dirty="0"/>
              <a:t>- </a:t>
            </a:r>
            <a:r>
              <a:rPr lang="en-US" dirty="0" smtClean="0"/>
              <a:t>8:50pm</a:t>
            </a:r>
            <a:r>
              <a:rPr lang="en-US" dirty="0" smtClean="0"/>
              <a:t>)</a:t>
            </a:r>
          </a:p>
          <a:p>
            <a:pPr lvl="2">
              <a:defRPr/>
            </a:pPr>
            <a:r>
              <a:rPr lang="en-US" dirty="0" smtClean="0"/>
              <a:t>Divided into </a:t>
            </a:r>
            <a:r>
              <a:rPr lang="en-US" dirty="0" smtClean="0"/>
              <a:t>2 </a:t>
            </a:r>
            <a:r>
              <a:rPr lang="en-US" dirty="0" smtClean="0"/>
              <a:t>sub-lectures </a:t>
            </a:r>
            <a:r>
              <a:rPr lang="en-US" dirty="0" smtClean="0"/>
              <a:t>80, 80, &amp; 10 </a:t>
            </a:r>
            <a:r>
              <a:rPr lang="en-US" dirty="0" err="1" smtClean="0"/>
              <a:t>mins</a:t>
            </a:r>
            <a:r>
              <a:rPr lang="en-US" dirty="0" smtClean="0"/>
              <a:t> break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7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Textbook &amp; Reading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461" y="1986685"/>
            <a:ext cx="8322524" cy="34627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No specific textbook</a:t>
            </a:r>
          </a:p>
          <a:p>
            <a:pPr lvl="1"/>
            <a:r>
              <a:rPr lang="en-US" dirty="0" smtClean="0"/>
              <a:t>Big Data is a relatively new topic (so no fixed syllabus)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Reading List</a:t>
            </a:r>
          </a:p>
          <a:p>
            <a:pPr lvl="1"/>
            <a:r>
              <a:rPr lang="en-US" dirty="0" smtClean="0"/>
              <a:t>We will cover the state-of-art technology from research papers in big conferences</a:t>
            </a:r>
          </a:p>
          <a:p>
            <a:pPr lvl="1"/>
            <a:r>
              <a:rPr lang="en-US" dirty="0" smtClean="0"/>
              <a:t>Many Hadoop-related papers are available on the course website</a:t>
            </a: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Related books: </a:t>
            </a:r>
          </a:p>
          <a:p>
            <a:pPr lvl="1"/>
            <a:r>
              <a:rPr lang="en-US" dirty="0" smtClean="0"/>
              <a:t>Check the course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&amp;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151" y="1820526"/>
            <a:ext cx="8224292" cy="445415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Seminar-Type Course</a:t>
            </a:r>
          </a:p>
          <a:p>
            <a:pPr lvl="1"/>
            <a:r>
              <a:rPr lang="en-US" dirty="0" smtClean="0"/>
              <a:t>Students will read research papers and present them (</a:t>
            </a:r>
            <a:r>
              <a:rPr lang="en-US" dirty="0" smtClean="0">
                <a:hlinkClick r:id="rId2"/>
              </a:rPr>
              <a:t>Reading List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Hands-on Course</a:t>
            </a:r>
          </a:p>
          <a:p>
            <a:pPr lvl="1"/>
            <a:r>
              <a:rPr lang="en-US" dirty="0" smtClean="0"/>
              <a:t>Several </a:t>
            </a:r>
            <a:r>
              <a:rPr lang="en-US" dirty="0" smtClean="0"/>
              <a:t>coding projects covering the entire semester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Assignments </a:t>
            </a:r>
            <a:endParaRPr lang="en-US" b="1" dirty="0" smtClean="0">
              <a:solidFill>
                <a:srgbClr val="800000"/>
              </a:solidFill>
            </a:endParaRPr>
          </a:p>
          <a:p>
            <a:pPr lvl="1"/>
            <a:r>
              <a:rPr lang="en-US" dirty="0" smtClean="0"/>
              <a:t>Coding Projects</a:t>
            </a:r>
          </a:p>
          <a:p>
            <a:pPr lvl="1"/>
            <a:r>
              <a:rPr lang="en-US" dirty="0" smtClean="0"/>
              <a:t>Presentations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4</a:t>
            </a:r>
            <a:r>
              <a:rPr lang="en-US" b="1" dirty="0" smtClean="0">
                <a:solidFill>
                  <a:srgbClr val="800000"/>
                </a:solidFill>
              </a:rPr>
              <a:t> Quizzes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Final Exam</a:t>
            </a:r>
            <a:endParaRPr lang="en-US" b="1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681116" y="3429940"/>
            <a:ext cx="1850982" cy="1184017"/>
            <a:chOff x="7087148" y="1952602"/>
            <a:chExt cx="1850982" cy="1184017"/>
          </a:xfrm>
        </p:grpSpPr>
        <p:sp>
          <p:nvSpPr>
            <p:cNvPr id="5" name="Right Brace 4"/>
            <p:cNvSpPr/>
            <p:nvPr/>
          </p:nvSpPr>
          <p:spPr>
            <a:xfrm>
              <a:off x="7087148" y="1952602"/>
              <a:ext cx="341385" cy="118401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28533" y="2214659"/>
              <a:ext cx="15095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0000FF"/>
                  </a:solidFill>
                </a:rPr>
                <a:t>Done in teams of two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1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Submission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517" y="1819548"/>
            <a:ext cx="8126111" cy="248259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For Projects</a:t>
            </a:r>
          </a:p>
          <a:p>
            <a:pPr lvl="1"/>
            <a:r>
              <a:rPr lang="en-US" dirty="0" smtClean="0"/>
              <a:t>One</a:t>
            </a:r>
            <a:r>
              <a:rPr lang="en-US" dirty="0"/>
              <a:t>-day late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10% off the max </a:t>
            </a:r>
            <a:r>
              <a:rPr lang="en-US" dirty="0" smtClean="0"/>
              <a:t>grade </a:t>
            </a:r>
          </a:p>
          <a:p>
            <a:pPr lvl="1"/>
            <a:r>
              <a:rPr lang="en-US" dirty="0" smtClean="0"/>
              <a:t>Two</a:t>
            </a:r>
            <a:r>
              <a:rPr lang="en-US" dirty="0"/>
              <a:t>-day late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20% off the max </a:t>
            </a:r>
            <a:r>
              <a:rPr lang="en-US" dirty="0" smtClean="0"/>
              <a:t>grade</a:t>
            </a:r>
          </a:p>
          <a:p>
            <a:pPr lvl="1"/>
            <a:r>
              <a:rPr lang="en-US" dirty="0" smtClean="0"/>
              <a:t>Beyond </a:t>
            </a:r>
            <a:r>
              <a:rPr lang="en-US" dirty="0"/>
              <a:t>that, no late submission is </a:t>
            </a:r>
            <a:r>
              <a:rPr lang="en-US" dirty="0" smtClean="0"/>
              <a:t>accepted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Submissions:</a:t>
            </a:r>
          </a:p>
          <a:p>
            <a:pPr lvl="2"/>
            <a:r>
              <a:rPr lang="en-US" dirty="0" smtClean="0"/>
              <a:t>Submitted via blackboard system by the due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0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50" y="1928782"/>
            <a:ext cx="8083999" cy="4174803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800000"/>
                </a:solidFill>
              </a:rPr>
              <a:t>A virtual machine is created including </a:t>
            </a:r>
            <a:r>
              <a:rPr lang="en-US" sz="1800" b="1" dirty="0">
                <a:solidFill>
                  <a:srgbClr val="800000"/>
                </a:solidFill>
              </a:rPr>
              <a:t>the needed platform for the </a:t>
            </a:r>
            <a:r>
              <a:rPr lang="en-US" sz="1800" b="1" dirty="0" smtClean="0">
                <a:solidFill>
                  <a:srgbClr val="800000"/>
                </a:solidFill>
              </a:rPr>
              <a:t>projects </a:t>
            </a:r>
          </a:p>
          <a:p>
            <a:pPr lvl="1"/>
            <a:r>
              <a:rPr lang="en-US" sz="1800" dirty="0" smtClean="0"/>
              <a:t>Ubuntu </a:t>
            </a:r>
            <a:r>
              <a:rPr lang="en-US" sz="1800" dirty="0"/>
              <a:t>OS </a:t>
            </a:r>
            <a:endParaRPr lang="en-US" sz="1800" dirty="0" smtClean="0"/>
          </a:p>
          <a:p>
            <a:pPr lvl="1"/>
            <a:r>
              <a:rPr lang="nl-NL" sz="1800" dirty="0" smtClean="0"/>
              <a:t>Hadoop </a:t>
            </a:r>
            <a:r>
              <a:rPr lang="nl-NL" sz="1800" dirty="0"/>
              <a:t>platform </a:t>
            </a:r>
            <a:endParaRPr lang="nl-NL" sz="1800" dirty="0" smtClean="0"/>
          </a:p>
          <a:p>
            <a:pPr lvl="1"/>
            <a:r>
              <a:rPr lang="de-DE" sz="1800" dirty="0" smtClean="0"/>
              <a:t>Apache </a:t>
            </a:r>
            <a:r>
              <a:rPr lang="de-DE" sz="1800" dirty="0" err="1" smtClean="0"/>
              <a:t>Pig</a:t>
            </a:r>
            <a:r>
              <a:rPr lang="de-DE" sz="1800" dirty="0" smtClean="0"/>
              <a:t>/ </a:t>
            </a:r>
            <a:r>
              <a:rPr lang="de-DE" sz="1800" dirty="0" err="1" smtClean="0"/>
              <a:t>Hive</a:t>
            </a:r>
            <a:r>
              <a:rPr lang="de-DE" sz="1800" dirty="0"/>
              <a:t> </a:t>
            </a:r>
            <a:endParaRPr lang="de-DE" sz="1800" dirty="0" smtClean="0"/>
          </a:p>
          <a:p>
            <a:pPr lvl="1"/>
            <a:r>
              <a:rPr lang="en-US" sz="1800" dirty="0" smtClean="0"/>
              <a:t>Mahout </a:t>
            </a:r>
            <a:r>
              <a:rPr lang="en-US" sz="1800" dirty="0"/>
              <a:t>library (Version 0.7</a:t>
            </a:r>
            <a:r>
              <a:rPr lang="en-US" sz="1800" dirty="0" smtClean="0"/>
              <a:t>)</a:t>
            </a:r>
          </a:p>
          <a:p>
            <a:pPr lvl="1"/>
            <a:r>
              <a:rPr lang="nl-NL" sz="1800" dirty="0" err="1" smtClean="0"/>
              <a:t>Rhadoop</a:t>
            </a:r>
            <a:endParaRPr lang="nl-NL" sz="1800" dirty="0"/>
          </a:p>
          <a:p>
            <a:pPr lvl="1"/>
            <a:r>
              <a:rPr lang="nl-NL" sz="1800" dirty="0" err="1" smtClean="0"/>
              <a:t>MongoDB</a:t>
            </a:r>
            <a:endParaRPr lang="nl-NL" sz="1800" dirty="0"/>
          </a:p>
          <a:p>
            <a:r>
              <a:rPr lang="nl-NL" sz="2000" b="1" dirty="0" err="1" smtClean="0">
                <a:solidFill>
                  <a:srgbClr val="800000"/>
                </a:solidFill>
              </a:rPr>
              <a:t>Need</a:t>
            </a:r>
            <a:r>
              <a:rPr lang="nl-NL" sz="2000" b="1" dirty="0" smtClean="0">
                <a:solidFill>
                  <a:srgbClr val="800000"/>
                </a:solidFill>
              </a:rPr>
              <a:t> </a:t>
            </a:r>
            <a:r>
              <a:rPr lang="nl-NL" sz="2000" b="1" dirty="0">
                <a:solidFill>
                  <a:srgbClr val="800000"/>
                </a:solidFill>
              </a:rPr>
              <a:t>Virtual Box (</a:t>
            </a:r>
            <a:r>
              <a:rPr lang="nl-NL" sz="2000" b="1" dirty="0" err="1">
                <a:solidFill>
                  <a:srgbClr val="800000"/>
                </a:solidFill>
              </a:rPr>
              <a:t>Vbox</a:t>
            </a:r>
            <a:r>
              <a:rPr lang="nl-NL" sz="2000" b="1" dirty="0">
                <a:solidFill>
                  <a:srgbClr val="800000"/>
                </a:solidFill>
              </a:rPr>
              <a:t>) </a:t>
            </a:r>
            <a:r>
              <a:rPr lang="nl-NL" sz="2000" dirty="0">
                <a:solidFill>
                  <a:schemeClr val="tx1"/>
                </a:solidFill>
              </a:rPr>
              <a:t>[</a:t>
            </a:r>
            <a:r>
              <a:rPr lang="nl-NL" sz="2000" dirty="0" smtClean="0">
                <a:solidFill>
                  <a:schemeClr val="tx1"/>
                </a:solidFill>
              </a:rPr>
              <a:t>free</a:t>
            </a:r>
            <a:r>
              <a:rPr lang="nl-NL" sz="20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3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Next Step from You…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905" y="1816056"/>
            <a:ext cx="8083999" cy="44104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Form teams of two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Visit the course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Plan ahead:</a:t>
            </a:r>
          </a:p>
          <a:p>
            <a:pPr marL="693738" lvl="1" indent="-457200">
              <a:buFont typeface="+mj-lt"/>
              <a:buAutoNum type="arabicPeriod"/>
            </a:pPr>
            <a:r>
              <a:rPr lang="en-US" dirty="0" smtClean="0"/>
              <a:t>Decide what/when you want to present??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Blackboard “Discussion” forum for posts or for searching for teammates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0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What You Will Learn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82" y="2009968"/>
            <a:ext cx="2045462" cy="154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67" y="2009968"/>
            <a:ext cx="2214520" cy="15304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515" y="3554011"/>
            <a:ext cx="2756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Distributed DBs</a:t>
            </a:r>
            <a:endParaRPr lang="en-US" sz="1600" b="1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44567" y="3540377"/>
            <a:ext cx="2370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MapReduce &amp; Hadoop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67706" y="2481435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37166" y="2540507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pic>
        <p:nvPicPr>
          <p:cNvPr id="14" name="Picture 13" descr="0212-nosql-log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03" y="2009968"/>
            <a:ext cx="1763393" cy="13792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3717" y="3371100"/>
            <a:ext cx="2434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800000"/>
                </a:solidFill>
              </a:rPr>
              <a:t>NoSQL</a:t>
            </a:r>
            <a:r>
              <a:rPr lang="en-US" sz="1600" b="1" dirty="0" smtClean="0">
                <a:solidFill>
                  <a:srgbClr val="800000"/>
                </a:solidFill>
              </a:rPr>
              <a:t>: </a:t>
            </a:r>
            <a:r>
              <a:rPr lang="en-US" sz="1600" b="1" dirty="0" err="1" smtClean="0">
                <a:solidFill>
                  <a:srgbClr val="800000"/>
                </a:solidFill>
              </a:rPr>
              <a:t>NotOnly</a:t>
            </a:r>
            <a:r>
              <a:rPr lang="en-US" sz="1600" b="1" dirty="0" smtClean="0">
                <a:solidFill>
                  <a:srgbClr val="800000"/>
                </a:solidFill>
              </a:rPr>
              <a:t> SQL</a:t>
            </a:r>
            <a:endParaRPr lang="en-US" sz="1600" b="1" dirty="0">
              <a:solidFill>
                <a:srgbClr val="8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8479" y="4602915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395" y="4125004"/>
            <a:ext cx="2068811" cy="12949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291234" y="5374896"/>
            <a:ext cx="24347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Presenting &amp; Reading Research Papers</a:t>
            </a:r>
            <a:endParaRPr lang="en-US" sz="1600" b="1" dirty="0">
              <a:solidFill>
                <a:srgbClr val="8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82" y="4466769"/>
            <a:ext cx="1916351" cy="9963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97165" y="4602915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684" y="4145202"/>
            <a:ext cx="1854790" cy="13178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94513" y="5472558"/>
            <a:ext cx="24347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800000"/>
                </a:solidFill>
              </a:rPr>
              <a:t>Big Data Mining &amp; Analytics</a:t>
            </a:r>
            <a:endParaRPr lang="en-US" sz="16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3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412" y="1918574"/>
            <a:ext cx="7687063" cy="2837327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Good knowledge about database systems</a:t>
            </a:r>
          </a:p>
          <a:p>
            <a:pPr lvl="1"/>
            <a:r>
              <a:rPr lang="en-US" dirty="0" smtClean="0"/>
              <a:t>CS4432 (DB II)   or   CS542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Programming skills </a:t>
            </a:r>
          </a:p>
          <a:p>
            <a:pPr lvl="1"/>
            <a:r>
              <a:rPr lang="en-US" dirty="0" smtClean="0"/>
              <a:t>Java, Python, </a:t>
            </a:r>
            <a:r>
              <a:rPr lang="en-US" dirty="0" err="1" smtClean="0"/>
              <a:t>Scala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246" y="244158"/>
            <a:ext cx="8520290" cy="13398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Data Management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64902" y="6284294"/>
            <a:ext cx="762000" cy="271463"/>
          </a:xfrm>
        </p:spPr>
        <p:txBody>
          <a:bodyPr/>
          <a:lstStyle/>
          <a:p>
            <a:pPr>
              <a:defRPr/>
            </a:pPr>
            <a:fld id="{DAE0399C-FD6F-4841-B239-69E6150A5B8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870075"/>
            <a:ext cx="639921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6" descr="Screen shot 2014-01-20 at 4.59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" y="2760044"/>
            <a:ext cx="1106487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2" y="3449019"/>
            <a:ext cx="9334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8" descr="Screen shot 2014-01-20 at 5.02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0" y="4603132"/>
            <a:ext cx="101758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18"/>
          <p:cNvSpPr txBox="1">
            <a:spLocks noChangeArrowheads="1"/>
          </p:cNvSpPr>
          <p:nvPr/>
        </p:nvSpPr>
        <p:spPr bwMode="auto">
          <a:xfrm>
            <a:off x="3670300" y="2024063"/>
            <a:ext cx="1658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Big Spectrum </a:t>
            </a:r>
          </a:p>
        </p:txBody>
      </p:sp>
      <p:sp>
        <p:nvSpPr>
          <p:cNvPr id="20488" name="TextBox 19"/>
          <p:cNvSpPr txBox="1">
            <a:spLocks noChangeArrowheads="1"/>
          </p:cNvSpPr>
          <p:nvPr/>
        </p:nvSpPr>
        <p:spPr bwMode="auto">
          <a:xfrm>
            <a:off x="412065" y="5955682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Traditional </a:t>
            </a:r>
          </a:p>
        </p:txBody>
      </p:sp>
      <p:sp>
        <p:nvSpPr>
          <p:cNvPr id="20489" name="TextBox 22"/>
          <p:cNvSpPr txBox="1">
            <a:spLocks noChangeArrowheads="1"/>
          </p:cNvSpPr>
          <p:nvPr/>
        </p:nvSpPr>
        <p:spPr bwMode="auto">
          <a:xfrm>
            <a:off x="1591577" y="2815607"/>
            <a:ext cx="1090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Banking</a:t>
            </a:r>
          </a:p>
        </p:txBody>
      </p:sp>
      <p:sp>
        <p:nvSpPr>
          <p:cNvPr id="20490" name="TextBox 23"/>
          <p:cNvSpPr txBox="1">
            <a:spLocks noChangeArrowheads="1"/>
          </p:cNvSpPr>
          <p:nvPr/>
        </p:nvSpPr>
        <p:spPr bwMode="auto">
          <a:xfrm>
            <a:off x="1543952" y="3663332"/>
            <a:ext cx="1217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Retail Sys</a:t>
            </a:r>
          </a:p>
        </p:txBody>
      </p:sp>
      <p:sp>
        <p:nvSpPr>
          <p:cNvPr id="20491" name="TextBox 24"/>
          <p:cNvSpPr txBox="1">
            <a:spLocks noChangeArrowheads="1"/>
          </p:cNvSpPr>
          <p:nvPr/>
        </p:nvSpPr>
        <p:spPr bwMode="auto">
          <a:xfrm>
            <a:off x="1591577" y="4779344"/>
            <a:ext cx="984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/>
              <a:t>Airlines</a:t>
            </a:r>
          </a:p>
        </p:txBody>
      </p: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6489015" y="2683844"/>
            <a:ext cx="2441575" cy="3773488"/>
            <a:chOff x="6615129" y="2755635"/>
            <a:chExt cx="2441204" cy="3774266"/>
          </a:xfrm>
        </p:grpSpPr>
        <p:pic>
          <p:nvPicPr>
            <p:cNvPr id="2050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29" y="2755635"/>
              <a:ext cx="1130103" cy="753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29" y="4967896"/>
              <a:ext cx="1518044" cy="1010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6" name="Picture 17" descr="Screen shot 2014-01-20 at 5.06.35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390" y="3733827"/>
              <a:ext cx="978851" cy="106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7" name="TextBox 21"/>
            <p:cNvSpPr txBox="1">
              <a:spLocks noChangeArrowheads="1"/>
            </p:cNvSpPr>
            <p:nvPr/>
          </p:nvSpPr>
          <p:spPr bwMode="auto">
            <a:xfrm>
              <a:off x="6690755" y="6160569"/>
              <a:ext cx="11264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>
                  <a:solidFill>
                    <a:srgbClr val="FF0000"/>
                  </a:solidFill>
                </a:rPr>
                <a:t>Big Data </a:t>
              </a:r>
            </a:p>
          </p:txBody>
        </p:sp>
        <p:sp>
          <p:nvSpPr>
            <p:cNvPr id="20508" name="TextBox 29"/>
            <p:cNvSpPr txBox="1">
              <a:spLocks noChangeArrowheads="1"/>
            </p:cNvSpPr>
            <p:nvPr/>
          </p:nvSpPr>
          <p:spPr bwMode="auto">
            <a:xfrm>
              <a:off x="7745232" y="2887293"/>
              <a:ext cx="131110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Streaming</a:t>
              </a:r>
            </a:p>
          </p:txBody>
        </p:sp>
        <p:sp>
          <p:nvSpPr>
            <p:cNvPr id="20509" name="TextBox 30"/>
            <p:cNvSpPr txBox="1">
              <a:spLocks noChangeArrowheads="1"/>
            </p:cNvSpPr>
            <p:nvPr/>
          </p:nvSpPr>
          <p:spPr bwMode="auto">
            <a:xfrm>
              <a:off x="8108999" y="5118131"/>
              <a:ext cx="720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Big </a:t>
              </a:r>
            </a:p>
            <a:p>
              <a:pPr eaLnBrk="1" hangingPunct="1"/>
              <a:r>
                <a:rPr lang="en-US" sz="1800" b="1"/>
                <a:t>Data </a:t>
              </a:r>
            </a:p>
          </p:txBody>
        </p:sp>
        <p:sp>
          <p:nvSpPr>
            <p:cNvPr id="20510" name="TextBox 31"/>
            <p:cNvSpPr txBox="1">
              <a:spLocks noChangeArrowheads="1"/>
            </p:cNvSpPr>
            <p:nvPr/>
          </p:nvSpPr>
          <p:spPr bwMode="auto">
            <a:xfrm>
              <a:off x="7602241" y="4104192"/>
              <a:ext cx="11502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Social Media</a:t>
              </a:r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3218765" y="2693369"/>
            <a:ext cx="2847975" cy="3859212"/>
            <a:chOff x="3345602" y="2765671"/>
            <a:chExt cx="2846660" cy="3858745"/>
          </a:xfrm>
        </p:grpSpPr>
        <p:pic>
          <p:nvPicPr>
            <p:cNvPr id="20494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996" y="2790514"/>
              <a:ext cx="843369" cy="599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987" y="3515645"/>
              <a:ext cx="989387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6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5602" y="2765671"/>
              <a:ext cx="650090" cy="545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7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934" y="5163502"/>
              <a:ext cx="887493" cy="66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8" name="TextBox 20"/>
            <p:cNvSpPr txBox="1">
              <a:spLocks noChangeArrowheads="1"/>
            </p:cNvSpPr>
            <p:nvPr/>
          </p:nvSpPr>
          <p:spPr bwMode="auto">
            <a:xfrm>
              <a:off x="3530932" y="5978085"/>
              <a:ext cx="199920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 dirty="0">
                  <a:solidFill>
                    <a:srgbClr val="FF0000"/>
                  </a:solidFill>
                </a:rPr>
                <a:t>Scientific and </a:t>
              </a:r>
            </a:p>
            <a:p>
              <a:pPr eaLnBrk="1" hangingPunct="1"/>
              <a:r>
                <a:rPr lang="en-US" sz="1800" b="1" dirty="0">
                  <a:solidFill>
                    <a:srgbClr val="FF0000"/>
                  </a:solidFill>
                </a:rPr>
                <a:t>More advanced</a:t>
              </a:r>
            </a:p>
          </p:txBody>
        </p:sp>
        <p:sp>
          <p:nvSpPr>
            <p:cNvPr id="20499" name="TextBox 25"/>
            <p:cNvSpPr txBox="1">
              <a:spLocks noChangeArrowheads="1"/>
            </p:cNvSpPr>
            <p:nvPr/>
          </p:nvSpPr>
          <p:spPr bwMode="auto">
            <a:xfrm>
              <a:off x="4674365" y="2887293"/>
              <a:ext cx="9925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Physics</a:t>
              </a:r>
            </a:p>
          </p:txBody>
        </p:sp>
        <p:sp>
          <p:nvSpPr>
            <p:cNvPr id="20500" name="TextBox 26"/>
            <p:cNvSpPr txBox="1">
              <a:spLocks noChangeArrowheads="1"/>
            </p:cNvSpPr>
            <p:nvPr/>
          </p:nvSpPr>
          <p:spPr bwMode="auto">
            <a:xfrm>
              <a:off x="4747374" y="3639918"/>
              <a:ext cx="10110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Biology</a:t>
              </a:r>
            </a:p>
          </p:txBody>
        </p:sp>
        <p:sp>
          <p:nvSpPr>
            <p:cNvPr id="20501" name="TextBox 27"/>
            <p:cNvSpPr txBox="1">
              <a:spLocks noChangeArrowheads="1"/>
            </p:cNvSpPr>
            <p:nvPr/>
          </p:nvSpPr>
          <p:spPr bwMode="auto">
            <a:xfrm>
              <a:off x="4696427" y="4477541"/>
              <a:ext cx="14958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Graph Data</a:t>
              </a:r>
            </a:p>
          </p:txBody>
        </p:sp>
        <p:sp>
          <p:nvSpPr>
            <p:cNvPr id="20502" name="TextBox 28"/>
            <p:cNvSpPr txBox="1">
              <a:spLocks noChangeArrowheads="1"/>
            </p:cNvSpPr>
            <p:nvPr/>
          </p:nvSpPr>
          <p:spPr bwMode="auto">
            <a:xfrm>
              <a:off x="4696427" y="5134476"/>
              <a:ext cx="122803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1"/>
                <a:t>Spatio-</a:t>
              </a:r>
            </a:p>
            <a:p>
              <a:pPr eaLnBrk="1" hangingPunct="1"/>
              <a:r>
                <a:rPr lang="en-US" sz="1800" b="1"/>
                <a:t>Temporal</a:t>
              </a:r>
            </a:p>
          </p:txBody>
        </p:sp>
        <p:pic>
          <p:nvPicPr>
            <p:cNvPr id="20503" name="Picture 3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647" y="4245585"/>
              <a:ext cx="1039721" cy="86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7056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2-Complexity (Varity)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039" y="4321189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2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986" y="5247008"/>
            <a:ext cx="1490489" cy="1142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/>
            </a:r>
            <a:br>
              <a:rPr lang="en-US">
                <a:solidFill>
                  <a:srgbClr val="0000FF"/>
                </a:solidFill>
              </a:rPr>
            </a:br>
            <a:r>
              <a:rPr lang="en-US" smtClean="0">
                <a:solidFill>
                  <a:srgbClr val="0000FF"/>
                </a:solidFill>
              </a:rPr>
              <a:t>3-Speed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665</TotalTime>
  <Words>1118</Words>
  <Application>Microsoft Macintosh PowerPoint</Application>
  <PresentationFormat>On-screen Show (4:3)</PresentationFormat>
  <Paragraphs>225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Capital</vt:lpstr>
      <vt:lpstr>CS585/DS503  Big Data Management </vt:lpstr>
      <vt:lpstr>Theme of this Course</vt:lpstr>
      <vt:lpstr>Introduction to Big Data</vt:lpstr>
      <vt:lpstr>Data Management Applications</vt:lpstr>
      <vt:lpstr>Big Data Definition</vt:lpstr>
      <vt:lpstr>Characteristics of Big Data:  1-Scale (Volume)</vt:lpstr>
      <vt:lpstr>Characteristics of Big Data:  2-Complexity (Varity)</vt:lpstr>
      <vt:lpstr>Characteristics of Big Data:  3-Speed (Velocity)</vt:lpstr>
      <vt:lpstr>Big Data: 3V’s</vt:lpstr>
      <vt:lpstr>Some Make it 4V’s</vt:lpstr>
      <vt:lpstr>Harnessing Big Data</vt:lpstr>
      <vt:lpstr>Data Explosion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  <vt:lpstr>What You Will Learn MapReduce/Hadoop</vt:lpstr>
      <vt:lpstr>What You Will Learn Distributed DBMSs</vt:lpstr>
      <vt:lpstr>What You Will Learn NoSQL DBs </vt:lpstr>
      <vt:lpstr>What You Will Learn Spark</vt:lpstr>
      <vt:lpstr>What You Will Learn State-of-art in Research</vt:lpstr>
      <vt:lpstr>Course Logistics</vt:lpstr>
      <vt:lpstr>Course Logistics</vt:lpstr>
      <vt:lpstr>Textbook &amp; Reading List</vt:lpstr>
      <vt:lpstr>Requirements &amp; Grading</vt:lpstr>
      <vt:lpstr>Late Submission Policy</vt:lpstr>
      <vt:lpstr>More about Projects</vt:lpstr>
      <vt:lpstr>Next Step from You…</vt:lpstr>
      <vt:lpstr>Summary of What You Will Learn </vt:lpstr>
      <vt:lpstr>Prerequisites 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118</cp:revision>
  <dcterms:created xsi:type="dcterms:W3CDTF">2013-01-13T20:33:29Z</dcterms:created>
  <dcterms:modified xsi:type="dcterms:W3CDTF">2017-01-18T22:13:40Z</dcterms:modified>
</cp:coreProperties>
</file>